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1" r:id="rId2"/>
  </p:sldMasterIdLst>
  <p:notesMasterIdLst>
    <p:notesMasterId r:id="rId18"/>
  </p:notesMasterIdLst>
  <p:sldIdLst>
    <p:sldId id="2595" r:id="rId3"/>
    <p:sldId id="318" r:id="rId4"/>
    <p:sldId id="2566" r:id="rId5"/>
    <p:sldId id="319" r:id="rId6"/>
    <p:sldId id="2568" r:id="rId7"/>
    <p:sldId id="2596" r:id="rId8"/>
    <p:sldId id="2570" r:id="rId9"/>
    <p:sldId id="2597" r:id="rId10"/>
    <p:sldId id="2572" r:id="rId11"/>
    <p:sldId id="2598" r:id="rId12"/>
    <p:sldId id="2574" r:id="rId13"/>
    <p:sldId id="2599" r:id="rId14"/>
    <p:sldId id="2576" r:id="rId15"/>
    <p:sldId id="2600" r:id="rId16"/>
    <p:sldId id="25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ssons Learned from GitHub Copilot Adoption" id="{B189A634-34B9-43E6-AF01-17DDBADD53A9}">
          <p14:sldIdLst>
            <p14:sldId id="2595"/>
          </p14:sldIdLst>
        </p14:section>
        <p14:section name="Key Findings" id="{1C87BDAE-A2B8-4817-8306-CD234E4C6170}">
          <p14:sldIdLst>
            <p14:sldId id="318"/>
            <p14:sldId id="2566"/>
          </p14:sldIdLst>
        </p14:section>
        <p14:section name="Critical Lessons Learned" id="{B5B982A5-D536-4573-BF04-7B88F6CFFCC1}">
          <p14:sldIdLst>
            <p14:sldId id="319"/>
            <p14:sldId id="2568"/>
          </p14:sldIdLst>
        </p14:section>
        <p14:section name="Best Practices" id="{4A01F6F5-B178-45BF-8637-87E4F726111F}">
          <p14:sldIdLst>
            <p14:sldId id="2596"/>
            <p14:sldId id="2570"/>
          </p14:sldIdLst>
        </p14:section>
        <p14:section name="Implementation Strategies" id="{8A752158-EC26-4D60-A56F-8CCB77053013}">
          <p14:sldIdLst>
            <p14:sldId id="2597"/>
            <p14:sldId id="2572"/>
          </p14:sldIdLst>
        </p14:section>
        <p14:section name="Limitations &amp; Risks" id="{F6D5099C-803A-4249-AD36-364178DA2C91}">
          <p14:sldIdLst>
            <p14:sldId id="2598"/>
            <p14:sldId id="2574"/>
          </p14:sldIdLst>
        </p14:section>
        <p14:section name="Future Recommendations" id="{9CD5A9D1-3CCC-49BF-86FC-CB034B21F6F7}">
          <p14:sldIdLst>
            <p14:sldId id="2599"/>
            <p14:sldId id="2576"/>
          </p14:sldIdLst>
        </p14:section>
        <p14:section name="Conclusion" id="{0A984165-D79E-4F7F-8DF9-E857E398043D}">
          <p14:sldIdLst>
            <p14:sldId id="2600"/>
            <p14:sldId id="25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35B056-2D0D-40F9-AF72-71210D2ED389}" v="102" dt="2025-05-06T12:21:29.990"/>
    <p1510:client id="{5FDFE207-2726-CFA3-1EF8-F23D4F94999B}" v="21" dt="2025-05-06T12:14:59.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760" autoAdjust="0"/>
  </p:normalViewPr>
  <p:slideViewPr>
    <p:cSldViewPr snapToGrid="0">
      <p:cViewPr varScale="1">
        <p:scale>
          <a:sx n="72" d="100"/>
          <a:sy n="72" d="100"/>
        </p:scale>
        <p:origin x="1716"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67F03-43DF-4C5B-83EA-5B704A418F6A}" type="datetimeFigureOut">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87A76-D69A-455F-9DBE-BC136355238B}" type="slidenum">
              <a:t>‹#›</a:t>
            </a:fld>
            <a:endParaRPr lang="en-US"/>
          </a:p>
        </p:txBody>
      </p:sp>
    </p:spTree>
    <p:extLst>
      <p:ext uri="{BB962C8B-B14F-4D97-AF65-F5344CB8AC3E}">
        <p14:creationId xmlns:p14="http://schemas.microsoft.com/office/powerpoint/2010/main" val="3480274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GitHub Copilot is an AI-powered code completion tool that assists developers by suggesting code snippets and entire functions. In this presentation, we will explore its features, benefits, integration with development environments, and how to get started with it.
</a:t>
            </a:r>
          </a:p>
        </p:txBody>
      </p:sp>
      <p:sp>
        <p:nvSpPr>
          <p:cNvPr id="4" name="Slide Number Placeholder 3"/>
          <p:cNvSpPr>
            <a:spLocks noGrp="1"/>
          </p:cNvSpPr>
          <p:nvPr>
            <p:ph type="sldNum" sz="quarter" idx="5"/>
          </p:nvPr>
        </p:nvSpPr>
        <p:spPr/>
        <p:txBody>
          <a:bodyPr/>
          <a:lstStyle/>
          <a:p>
            <a:fld id="{EB9511FD-96F4-4D96-9A52-13A6EB729095}" type="slidenum">
              <a:t>1</a:t>
            </a:fld>
            <a:endParaRPr lang="en-US"/>
          </a:p>
        </p:txBody>
      </p:sp>
    </p:spTree>
    <p:extLst>
      <p:ext uri="{BB962C8B-B14F-4D97-AF65-F5344CB8AC3E}">
        <p14:creationId xmlns:p14="http://schemas.microsoft.com/office/powerpoint/2010/main" val="23447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A72EF-5C32-4E0B-BFBF-B68A26592862}" type="slidenum">
              <a:t>3</a:t>
            </a:fld>
            <a:endParaRPr lang="en-US"/>
          </a:p>
        </p:txBody>
      </p:sp>
    </p:spTree>
    <p:extLst>
      <p:ext uri="{BB962C8B-B14F-4D97-AF65-F5344CB8AC3E}">
        <p14:creationId xmlns:p14="http://schemas.microsoft.com/office/powerpoint/2010/main" val="1684851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A72EF-5C32-4E0B-BFBF-B68A26592862}" type="slidenum">
              <a:t>5</a:t>
            </a:fld>
            <a:endParaRPr lang="en-US"/>
          </a:p>
        </p:txBody>
      </p:sp>
    </p:spTree>
    <p:extLst>
      <p:ext uri="{BB962C8B-B14F-4D97-AF65-F5344CB8AC3E}">
        <p14:creationId xmlns:p14="http://schemas.microsoft.com/office/powerpoint/2010/main" val="56213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A72EF-5C32-4E0B-BFBF-B68A26592862}" type="slidenum">
              <a:t>7</a:t>
            </a:fld>
            <a:endParaRPr lang="en-US"/>
          </a:p>
        </p:txBody>
      </p:sp>
    </p:spTree>
    <p:extLst>
      <p:ext uri="{BB962C8B-B14F-4D97-AF65-F5344CB8AC3E}">
        <p14:creationId xmlns:p14="http://schemas.microsoft.com/office/powerpoint/2010/main" val="276212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A72EF-5C32-4E0B-BFBF-B68A26592862}" type="slidenum">
              <a:t>9</a:t>
            </a:fld>
            <a:endParaRPr lang="en-US"/>
          </a:p>
        </p:txBody>
      </p:sp>
    </p:spTree>
    <p:extLst>
      <p:ext uri="{BB962C8B-B14F-4D97-AF65-F5344CB8AC3E}">
        <p14:creationId xmlns:p14="http://schemas.microsoft.com/office/powerpoint/2010/main" val="249506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A72EF-5C32-4E0B-BFBF-B68A26592862}" type="slidenum">
              <a:t>11</a:t>
            </a:fld>
            <a:endParaRPr lang="en-US"/>
          </a:p>
        </p:txBody>
      </p:sp>
    </p:spTree>
    <p:extLst>
      <p:ext uri="{BB962C8B-B14F-4D97-AF65-F5344CB8AC3E}">
        <p14:creationId xmlns:p14="http://schemas.microsoft.com/office/powerpoint/2010/main" val="1967922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A72EF-5C32-4E0B-BFBF-B68A26592862}" type="slidenum">
              <a:t>13</a:t>
            </a:fld>
            <a:endParaRPr lang="en-US"/>
          </a:p>
        </p:txBody>
      </p:sp>
    </p:spTree>
    <p:extLst>
      <p:ext uri="{BB962C8B-B14F-4D97-AF65-F5344CB8AC3E}">
        <p14:creationId xmlns:p14="http://schemas.microsoft.com/office/powerpoint/2010/main" val="2045860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1A72EF-5C32-4E0B-BFBF-B68A26592862}" type="slidenum">
              <a:t>15</a:t>
            </a:fld>
            <a:endParaRPr lang="en-US"/>
          </a:p>
        </p:txBody>
      </p:sp>
    </p:spTree>
    <p:extLst>
      <p:ext uri="{BB962C8B-B14F-4D97-AF65-F5344CB8AC3E}">
        <p14:creationId xmlns:p14="http://schemas.microsoft.com/office/powerpoint/2010/main" val="287186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1.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11.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1.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12.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1.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13.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1.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2.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_rels/slideLayout28.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2.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29.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2.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2.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31.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2.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1.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829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19141264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2196752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293293147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10647456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95406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53180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5410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758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183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355023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220805372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solidFill>
                  <a:schemeClr val="bg1"/>
                </a:solidFill>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2527401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E81BE8A9-A1AC-34E4-CEB5-A6B35902CD3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997643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702A144-2876-6CAA-BAF8-33A5D98321C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740222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8C589447-D402-C0F4-A554-2A95AC389A00}"/>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459241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C85FE966-AD4B-9180-5796-B08B4AC05F57}"/>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7754660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F4DA989-A6C5-215F-F113-F97EC60883E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4833895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3116300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1039375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725088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37983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932305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1261744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417489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167124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61983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25330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7405543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3367653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30202454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45AC6-C491-4585-A584-9CE2AF7D5500}" type="datetime1">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5744500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70930260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03.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205.png"/><Relationship Id="rId4" Type="http://schemas.openxmlformats.org/officeDocument/2006/relationships/image" Target="../media/image12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09.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10.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11.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06.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07.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08.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technology concept">
            <a:extLst>
              <a:ext uri="{FF2B5EF4-FFF2-40B4-BE49-F238E27FC236}">
                <a16:creationId xmlns:a16="http://schemas.microsoft.com/office/drawing/2014/main" id="{9B5C6C78-0841-40E1-A6C7-948721706DE1}"/>
              </a:ext>
            </a:extLst>
          </p:cNvPr>
          <p:cNvPicPr>
            <a:picLocks noChangeAspect="1"/>
          </p:cNvPicPr>
          <p:nvPr/>
        </p:nvPicPr>
        <p:blipFill>
          <a:blip r:embed="rId3"/>
          <a:srcRect t="9091" r="9091"/>
          <a:stretch/>
        </p:blipFill>
        <p:spPr>
          <a:xfrm>
            <a:off x="20" y="10"/>
            <a:ext cx="12191979" cy="6857990"/>
          </a:xfrm>
          <a:prstGeom prst="rect">
            <a:avLst/>
          </a:prstGeom>
        </p:spPr>
      </p:pic>
      <p:sp>
        <p:nvSpPr>
          <p:cNvPr id="2" name="Title 1">
            <a:extLst>
              <a:ext uri="{FF2B5EF4-FFF2-40B4-BE49-F238E27FC236}">
                <a16:creationId xmlns:a16="http://schemas.microsoft.com/office/drawing/2014/main" id="{42EC4044-FD2E-7750-0F29-CA6FAE7669E5}"/>
              </a:ext>
            </a:extLst>
          </p:cNvPr>
          <p:cNvSpPr>
            <a:spLocks noGrp="1"/>
          </p:cNvSpPr>
          <p:nvPr>
            <p:ph type="ctrTitle"/>
          </p:nvPr>
        </p:nvSpPr>
        <p:spPr>
          <a:xfrm>
            <a:off x="313786" y="908651"/>
            <a:ext cx="5230366" cy="4005454"/>
          </a:xfrm>
        </p:spPr>
        <p:txBody>
          <a:bodyPr anchor="t">
            <a:normAutofit/>
          </a:bodyPr>
          <a:lstStyle/>
          <a:p>
            <a:r>
              <a:rPr lang="en-US" sz="5800"/>
              <a:t>Introduction to GitHub Copilot</a:t>
            </a:r>
          </a:p>
        </p:txBody>
      </p:sp>
      <p:sp>
        <p:nvSpPr>
          <p:cNvPr id="3" name="Subtitle 2">
            <a:extLst>
              <a:ext uri="{FF2B5EF4-FFF2-40B4-BE49-F238E27FC236}">
                <a16:creationId xmlns:a16="http://schemas.microsoft.com/office/drawing/2014/main" id="{EA304AB0-31A4-2BA6-4A4B-2F9761E4DA55}"/>
              </a:ext>
            </a:extLst>
          </p:cNvPr>
          <p:cNvSpPr>
            <a:spLocks noGrp="1"/>
          </p:cNvSpPr>
          <p:nvPr>
            <p:ph type="subTitle" idx="1"/>
          </p:nvPr>
        </p:nvSpPr>
        <p:spPr>
          <a:xfrm>
            <a:off x="313787" y="5050632"/>
            <a:ext cx="3793200" cy="1129888"/>
          </a:xfrm>
        </p:spPr>
        <p:txBody>
          <a:bodyPr anchor="b">
            <a:normAutofit/>
          </a:bodyPr>
          <a:lstStyle/>
          <a:p>
            <a:r>
              <a:rPr lang="en-US" sz="2200"/>
              <a:t>Exploring AI assistance in coding workflows</a:t>
            </a:r>
          </a:p>
        </p:txBody>
      </p:sp>
      <p:pic>
        <p:nvPicPr>
          <p:cNvPr id="17" name="Picture 2">
            <a:extLst>
              <a:ext uri="{FF2B5EF4-FFF2-40B4-BE49-F238E27FC236}">
                <a16:creationId xmlns:a16="http://schemas.microsoft.com/office/drawing/2014/main" id="{65F4B5A3-3699-798C-4F63-4E9350DEE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E200FA-9D7A-A736-75CF-9A882D38C3EF}"/>
              </a:ext>
            </a:extLst>
          </p:cNvPr>
          <p:cNvSpPr txBox="1"/>
          <p:nvPr/>
        </p:nvSpPr>
        <p:spPr>
          <a:xfrm>
            <a:off x="8214846" y="5011429"/>
            <a:ext cx="2769017" cy="307777"/>
          </a:xfrm>
          <a:prstGeom prst="rect">
            <a:avLst/>
          </a:prstGeom>
          <a:noFill/>
        </p:spPr>
        <p:txBody>
          <a:bodyPr wrap="square" rtlCol="0">
            <a:spAutoFit/>
          </a:bodyPr>
          <a:lstStyle/>
          <a:p>
            <a:pPr algn="r"/>
            <a:r>
              <a:rPr lang="en-GB" sz="1400">
                <a:solidFill>
                  <a:schemeClr val="bg2"/>
                </a:solidFill>
                <a:latin typeface="Montserrat" pitchFamily="2" charset="77"/>
              </a:rPr>
              <a:t>by </a:t>
            </a:r>
            <a:r>
              <a:rPr lang="en-GB" sz="1400" err="1">
                <a:solidFill>
                  <a:schemeClr val="bg2"/>
                </a:solidFill>
                <a:latin typeface="Montserrat" pitchFamily="2" charset="77"/>
              </a:rPr>
              <a:t>RocketMind</a:t>
            </a:r>
            <a:r>
              <a:rPr lang="en-GB" sz="1400">
                <a:solidFill>
                  <a:schemeClr val="bg2"/>
                </a:solidFill>
                <a:latin typeface="Montserrat" pitchFamily="2" charset="77"/>
              </a:rPr>
              <a:t> academy</a:t>
            </a:r>
          </a:p>
        </p:txBody>
      </p:sp>
      <p:sp>
        <p:nvSpPr>
          <p:cNvPr id="19" name="TextBox 18">
            <a:extLst>
              <a:ext uri="{FF2B5EF4-FFF2-40B4-BE49-F238E27FC236}">
                <a16:creationId xmlns:a16="http://schemas.microsoft.com/office/drawing/2014/main" id="{118A4FC0-C80B-5C4F-691C-6BDFC954FFDA}"/>
              </a:ext>
            </a:extLst>
          </p:cNvPr>
          <p:cNvSpPr txBox="1"/>
          <p:nvPr/>
        </p:nvSpPr>
        <p:spPr>
          <a:xfrm>
            <a:off x="3212757" y="2803492"/>
            <a:ext cx="8067668" cy="1569660"/>
          </a:xfrm>
          <a:prstGeom prst="rect">
            <a:avLst/>
          </a:prstGeom>
          <a:noFill/>
        </p:spPr>
        <p:txBody>
          <a:bodyPr wrap="square" rtlCol="0">
            <a:spAutoFit/>
          </a:bodyPr>
          <a:lstStyle/>
          <a:p>
            <a:pPr algn="r" defTabSz="914367"/>
            <a:r>
              <a:rPr lang="en-US" sz="4800">
                <a:solidFill>
                  <a:schemeClr val="bg2"/>
                </a:solidFill>
              </a:rPr>
              <a:t>Lessons Learned from GitHub Copilot Adoption</a:t>
            </a:r>
            <a:endParaRPr lang="en-GB" sz="4800" b="1">
              <a:solidFill>
                <a:schemeClr val="bg2"/>
              </a:solidFill>
              <a:latin typeface="Montserrat" pitchFamily="2" charset="77"/>
            </a:endParaRPr>
          </a:p>
        </p:txBody>
      </p:sp>
      <p:pic>
        <p:nvPicPr>
          <p:cNvPr id="20" name="Picture 19" descr="A white rocket with dots and lines&#10;&#10;Description automatically generated">
            <a:extLst>
              <a:ext uri="{FF2B5EF4-FFF2-40B4-BE49-F238E27FC236}">
                <a16:creationId xmlns:a16="http://schemas.microsoft.com/office/drawing/2014/main" id="{F9A4D9A2-8E99-1E57-688B-43FE302F20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0811" y="5445428"/>
            <a:ext cx="763407" cy="698436"/>
          </a:xfrm>
          <a:prstGeom prst="rect">
            <a:avLst/>
          </a:prstGeom>
        </p:spPr>
      </p:pic>
    </p:spTree>
    <p:extLst>
      <p:ext uri="{BB962C8B-B14F-4D97-AF65-F5344CB8AC3E}">
        <p14:creationId xmlns:p14="http://schemas.microsoft.com/office/powerpoint/2010/main" val="84890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2760B-E102-9C16-2E82-F02B42BF9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137AB8-7B8F-D014-58E1-5166DBC41D1C}"/>
              </a:ext>
            </a:extLst>
          </p:cNvPr>
          <p:cNvSpPr>
            <a:spLocks noGrp="1"/>
          </p:cNvSpPr>
          <p:nvPr>
            <p:ph type="title"/>
          </p:nvPr>
        </p:nvSpPr>
        <p:spPr/>
        <p:txBody>
          <a:bodyPr>
            <a:normAutofit/>
          </a:bodyPr>
          <a:lstStyle/>
          <a:p>
            <a:r>
              <a:rPr lang="en-GB"/>
              <a:t>05</a:t>
            </a:r>
          </a:p>
        </p:txBody>
      </p:sp>
      <p:sp>
        <p:nvSpPr>
          <p:cNvPr id="3" name="Content Placeholder 2">
            <a:extLst>
              <a:ext uri="{FF2B5EF4-FFF2-40B4-BE49-F238E27FC236}">
                <a16:creationId xmlns:a16="http://schemas.microsoft.com/office/drawing/2014/main" id="{2F6C5F2F-F9EB-2A75-6312-30B881785211}"/>
              </a:ext>
            </a:extLst>
          </p:cNvPr>
          <p:cNvSpPr>
            <a:spLocks noGrp="1"/>
          </p:cNvSpPr>
          <p:nvPr>
            <p:ph sz="quarter" idx="10"/>
          </p:nvPr>
        </p:nvSpPr>
        <p:spPr>
          <a:xfrm>
            <a:off x="906081" y="4251625"/>
            <a:ext cx="10379838" cy="1881557"/>
          </a:xfrm>
        </p:spPr>
        <p:txBody>
          <a:bodyPr>
            <a:normAutofit fontScale="85000" lnSpcReduction="10000"/>
          </a:bodyPr>
          <a:lstStyle/>
          <a:p>
            <a:r>
              <a:rPr lang="en-US" sz="9600"/>
              <a:t>Limitations &amp; Risks</a:t>
            </a:r>
            <a:endParaRPr lang="en-GB"/>
          </a:p>
        </p:txBody>
      </p:sp>
    </p:spTree>
    <p:extLst>
      <p:ext uri="{BB962C8B-B14F-4D97-AF65-F5344CB8AC3E}">
        <p14:creationId xmlns:p14="http://schemas.microsoft.com/office/powerpoint/2010/main" val="151981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1507-4A4D-3901-05C4-614463E48087}"/>
              </a:ext>
            </a:extLst>
          </p:cNvPr>
          <p:cNvSpPr>
            <a:spLocks noGrp="1"/>
          </p:cNvSpPr>
          <p:nvPr>
            <p:ph type="title"/>
          </p:nvPr>
        </p:nvSpPr>
        <p:spPr>
          <a:xfrm>
            <a:off x="612648" y="548640"/>
            <a:ext cx="4803224" cy="1298446"/>
          </a:xfrm>
        </p:spPr>
        <p:txBody>
          <a:bodyPr vert="horz" lIns="91440" tIns="45720" rIns="91440" bIns="45720" rtlCol="0" anchor="t">
            <a:normAutofit fontScale="90000"/>
          </a:bodyPr>
          <a:lstStyle/>
          <a:p>
            <a:r>
              <a:rPr lang="en-US" b="1" kern="1200">
                <a:solidFill>
                  <a:schemeClr val="tx1"/>
                </a:solidFill>
                <a:latin typeface="Montserrat" panose="00000500000000000000" pitchFamily="2" charset="0"/>
              </a:rPr>
              <a:t>When Copilot Falls Short</a:t>
            </a:r>
          </a:p>
        </p:txBody>
      </p:sp>
      <p:pic>
        <p:nvPicPr>
          <p:cNvPr id="5" name="Content Placeholder 4" descr="Secure on digital screen">
            <a:extLst>
              <a:ext uri="{FF2B5EF4-FFF2-40B4-BE49-F238E27FC236}">
                <a16:creationId xmlns:a16="http://schemas.microsoft.com/office/drawing/2014/main" id="{48457C49-6441-4EBD-BD94-F6FC3D4F69E6}"/>
              </a:ext>
            </a:extLst>
          </p:cNvPr>
          <p:cNvPicPr>
            <a:picLocks noGrp="1" noChangeAspect="1"/>
          </p:cNvPicPr>
          <p:nvPr>
            <p:ph sz="half" idx="1"/>
          </p:nvPr>
        </p:nvPicPr>
        <p:blipFill>
          <a:blip r:embed="rId3"/>
          <a:srcRect l="11501" r="6753" b="3"/>
          <a:stretch/>
        </p:blipFill>
        <p:spPr>
          <a:xfrm>
            <a:off x="731521" y="2011679"/>
            <a:ext cx="4684352" cy="4297680"/>
          </a:xfrm>
          <a:prstGeom prst="rect">
            <a:avLst/>
          </a:prstGeom>
        </p:spPr>
      </p:pic>
      <p:sp>
        <p:nvSpPr>
          <p:cNvPr id="4" name="Content Placeholder 3">
            <a:extLst>
              <a:ext uri="{FF2B5EF4-FFF2-40B4-BE49-F238E27FC236}">
                <a16:creationId xmlns:a16="http://schemas.microsoft.com/office/drawing/2014/main" id="{5D69D661-558B-3299-B143-A2194E31597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28520" y="548637"/>
            <a:ext cx="5546770" cy="5760723"/>
          </a:xfrm>
        </p:spPr>
        <p:txBody>
          <a:bodyPr>
            <a:normAutofit/>
          </a:bodyPr>
          <a:lstStyle/>
          <a:p>
            <a:pPr marL="0" indent="0">
              <a:spcBef>
                <a:spcPts val="2500"/>
              </a:spcBef>
              <a:buNone/>
            </a:pPr>
            <a:r>
              <a:rPr lang="en-US" sz="1400" b="1">
                <a:latin typeface="Montserrat" panose="00000500000000000000" pitchFamily="2" charset="0"/>
              </a:rPr>
              <a:t>Code Quality Concerns</a:t>
            </a:r>
          </a:p>
          <a:p>
            <a:pPr marL="0" lvl="1" indent="0">
              <a:buNone/>
            </a:pPr>
            <a:r>
              <a:rPr lang="en-US" sz="1400">
                <a:latin typeface="Montserrat" panose="00000500000000000000" pitchFamily="2" charset="0"/>
              </a:rPr>
              <a:t>AI tools may compromise code readability for speed, making manual review essential to ensure quality.</a:t>
            </a:r>
          </a:p>
          <a:p>
            <a:pPr marL="0" indent="0">
              <a:spcBef>
                <a:spcPts val="2500"/>
              </a:spcBef>
              <a:buNone/>
            </a:pPr>
            <a:r>
              <a:rPr lang="en-US" sz="1400" b="1">
                <a:latin typeface="Montserrat" panose="00000500000000000000" pitchFamily="2" charset="0"/>
              </a:rPr>
              <a:t>Security and Ethical Risks</a:t>
            </a:r>
          </a:p>
          <a:p>
            <a:pPr marL="0" lvl="1" indent="0">
              <a:buNone/>
            </a:pPr>
            <a:r>
              <a:rPr lang="en-US" sz="1400">
                <a:latin typeface="Montserrat" panose="00000500000000000000" pitchFamily="2" charset="0"/>
              </a:rPr>
              <a:t>Using AI can lead to security vulnerabilities or the unintentional copying of proprietary code.</a:t>
            </a:r>
          </a:p>
          <a:p>
            <a:pPr marL="0" indent="0">
              <a:spcBef>
                <a:spcPts val="2500"/>
              </a:spcBef>
              <a:buNone/>
            </a:pPr>
            <a:r>
              <a:rPr lang="en-US" sz="1400" b="1">
                <a:latin typeface="Montserrat" panose="00000500000000000000" pitchFamily="2" charset="0"/>
              </a:rPr>
              <a:t>Over-Reliance on AI</a:t>
            </a:r>
          </a:p>
          <a:p>
            <a:pPr marL="0" lvl="1" indent="0">
              <a:buNone/>
            </a:pPr>
            <a:r>
              <a:rPr lang="en-US" sz="1400">
                <a:latin typeface="Montserrat" panose="00000500000000000000" pitchFamily="2" charset="0"/>
              </a:rPr>
              <a:t>Junior developers may become overly dependent on AI, neglecting to learn fundamental programming skills.</a:t>
            </a:r>
          </a:p>
          <a:p>
            <a:pPr marL="0" indent="0">
              <a:spcBef>
                <a:spcPts val="2500"/>
              </a:spcBef>
              <a:buNone/>
            </a:pPr>
            <a:r>
              <a:rPr lang="en-US" sz="1400" b="1">
                <a:latin typeface="Montserrat" panose="00000500000000000000" pitchFamily="2" charset="0"/>
              </a:rPr>
              <a:t>Cost-Benefit Analysis</a:t>
            </a:r>
          </a:p>
          <a:p>
            <a:pPr marL="0" lvl="1" indent="0">
              <a:buNone/>
            </a:pPr>
            <a:r>
              <a:rPr lang="en-US" sz="1400">
                <a:latin typeface="Montserrat" panose="00000500000000000000" pitchFamily="2" charset="0"/>
              </a:rPr>
              <a:t>The return on investment from AI tools varies based on specific use cases, impacting decision-making.</a:t>
            </a:r>
          </a:p>
        </p:txBody>
      </p:sp>
    </p:spTree>
    <p:extLst>
      <p:ext uri="{BB962C8B-B14F-4D97-AF65-F5344CB8AC3E}">
        <p14:creationId xmlns:p14="http://schemas.microsoft.com/office/powerpoint/2010/main" val="2212080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06DE7-6AF8-27C2-14EF-0B09AC76E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6BC57-347E-8722-9207-20EC73FE8D06}"/>
              </a:ext>
            </a:extLst>
          </p:cNvPr>
          <p:cNvSpPr>
            <a:spLocks noGrp="1"/>
          </p:cNvSpPr>
          <p:nvPr>
            <p:ph type="title"/>
          </p:nvPr>
        </p:nvSpPr>
        <p:spPr/>
        <p:txBody>
          <a:bodyPr>
            <a:normAutofit/>
          </a:bodyPr>
          <a:lstStyle/>
          <a:p>
            <a:r>
              <a:rPr lang="en-GB"/>
              <a:t>06</a:t>
            </a:r>
          </a:p>
        </p:txBody>
      </p:sp>
      <p:sp>
        <p:nvSpPr>
          <p:cNvPr id="3" name="Content Placeholder 2">
            <a:extLst>
              <a:ext uri="{FF2B5EF4-FFF2-40B4-BE49-F238E27FC236}">
                <a16:creationId xmlns:a16="http://schemas.microsoft.com/office/drawing/2014/main" id="{6B09015D-ABA9-1C8A-0CD1-B9B4B1E3AF97}"/>
              </a:ext>
            </a:extLst>
          </p:cNvPr>
          <p:cNvSpPr>
            <a:spLocks noGrp="1"/>
          </p:cNvSpPr>
          <p:nvPr>
            <p:ph sz="quarter" idx="10"/>
          </p:nvPr>
        </p:nvSpPr>
        <p:spPr/>
        <p:txBody>
          <a:bodyPr>
            <a:normAutofit fontScale="85000" lnSpcReduction="20000"/>
          </a:bodyPr>
          <a:lstStyle/>
          <a:p>
            <a:r>
              <a:rPr lang="en-US" sz="9600"/>
              <a:t>Future Recommendations</a:t>
            </a:r>
            <a:endParaRPr lang="en-GB"/>
          </a:p>
        </p:txBody>
      </p:sp>
    </p:spTree>
    <p:extLst>
      <p:ext uri="{BB962C8B-B14F-4D97-AF65-F5344CB8AC3E}">
        <p14:creationId xmlns:p14="http://schemas.microsoft.com/office/powerpoint/2010/main" val="3852029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7541-DA58-8048-4B2D-D6606E4C9582}"/>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a:solidFill>
                  <a:schemeClr val="tx1"/>
                </a:solidFill>
                <a:latin typeface="Montserrat" panose="00000500000000000000" pitchFamily="2" charset="0"/>
              </a:rPr>
              <a:t>Next Steps for Teams</a:t>
            </a:r>
          </a:p>
        </p:txBody>
      </p:sp>
      <p:pic>
        <p:nvPicPr>
          <p:cNvPr id="5" name="Content Placeholder 4" descr="Social network concept">
            <a:extLst>
              <a:ext uri="{FF2B5EF4-FFF2-40B4-BE49-F238E27FC236}">
                <a16:creationId xmlns:a16="http://schemas.microsoft.com/office/drawing/2014/main" id="{9ED2FC0B-11B8-4830-AB2B-07C181342439}"/>
              </a:ext>
            </a:extLst>
          </p:cNvPr>
          <p:cNvPicPr>
            <a:picLocks noGrp="1" noChangeAspect="1"/>
          </p:cNvPicPr>
          <p:nvPr>
            <p:ph sz="half" idx="1"/>
          </p:nvPr>
        </p:nvPicPr>
        <p:blipFill>
          <a:blip r:embed="rId3"/>
          <a:srcRect l="2557" r="12067"/>
          <a:stretch/>
        </p:blipFill>
        <p:spPr>
          <a:xfrm>
            <a:off x="713615" y="681318"/>
            <a:ext cx="4680637" cy="3083858"/>
          </a:xfrm>
          <a:prstGeom prst="rect">
            <a:avLst/>
          </a:prstGeom>
        </p:spPr>
      </p:pic>
      <p:sp>
        <p:nvSpPr>
          <p:cNvPr id="4" name="Content Placeholder 3">
            <a:extLst>
              <a:ext uri="{FF2B5EF4-FFF2-40B4-BE49-F238E27FC236}">
                <a16:creationId xmlns:a16="http://schemas.microsoft.com/office/drawing/2014/main" id="{D5799C62-092C-B7D5-453F-89057144B48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en-US" sz="1400" b="1">
                <a:latin typeface="Montserrat" panose="00000500000000000000" pitchFamily="2" charset="0"/>
              </a:rPr>
              <a:t>Expand Use Cases</a:t>
            </a:r>
          </a:p>
          <a:p>
            <a:pPr marL="0" lvl="1" indent="0">
              <a:buNone/>
            </a:pPr>
            <a:r>
              <a:rPr lang="en-US" sz="1400">
                <a:latin typeface="Montserrat" panose="00000500000000000000" pitchFamily="2" charset="0"/>
              </a:rPr>
              <a:t>Consider using Copilot Chat for tasks like debugging, documentation, and API integration to enhance team efficiency.</a:t>
            </a:r>
          </a:p>
          <a:p>
            <a:pPr marL="0" indent="0">
              <a:spcBef>
                <a:spcPts val="2500"/>
              </a:spcBef>
              <a:buNone/>
            </a:pPr>
            <a:r>
              <a:rPr lang="en-US" sz="1400" b="1">
                <a:latin typeface="Montserrat" panose="00000500000000000000" pitchFamily="2" charset="0"/>
              </a:rPr>
              <a:t>Standardize Prompt Engineering</a:t>
            </a:r>
          </a:p>
          <a:p>
            <a:pPr marL="0" lvl="1" indent="0">
              <a:buNone/>
            </a:pPr>
            <a:r>
              <a:rPr lang="en-US" sz="1400">
                <a:latin typeface="Montserrat" panose="00000500000000000000" pitchFamily="2" charset="0"/>
              </a:rPr>
              <a:t>Implement standardized templates to ensure consistent outputs across the team, such as in commit messages and PR descriptions.</a:t>
            </a:r>
          </a:p>
          <a:p>
            <a:pPr marL="0" indent="0">
              <a:spcBef>
                <a:spcPts val="2500"/>
              </a:spcBef>
              <a:buNone/>
            </a:pPr>
            <a:r>
              <a:rPr lang="en-US" sz="1400" b="1">
                <a:latin typeface="Montserrat" panose="00000500000000000000" pitchFamily="2" charset="0"/>
              </a:rPr>
              <a:t>Establish Ethical Guidelines</a:t>
            </a:r>
          </a:p>
          <a:p>
            <a:pPr marL="0" lvl="1" indent="0">
              <a:buNone/>
            </a:pPr>
            <a:r>
              <a:rPr lang="en-US" sz="1400">
                <a:latin typeface="Montserrat" panose="00000500000000000000" pitchFamily="2" charset="0"/>
              </a:rPr>
              <a:t>Create policies focused on code ownership, transparency, and bias mitigation to promote responsible AI usage in teams.</a:t>
            </a:r>
          </a:p>
          <a:p>
            <a:pPr marL="0" indent="0">
              <a:spcBef>
                <a:spcPts val="2500"/>
              </a:spcBef>
              <a:buNone/>
            </a:pPr>
            <a:r>
              <a:rPr lang="en-US" sz="1400" b="1">
                <a:latin typeface="Montserrat" panose="00000500000000000000" pitchFamily="2" charset="0"/>
              </a:rPr>
              <a:t>Integration with Tools</a:t>
            </a:r>
          </a:p>
          <a:p>
            <a:pPr marL="0" lvl="1" indent="0">
              <a:buNone/>
            </a:pPr>
            <a:r>
              <a:rPr lang="en-US" sz="1400">
                <a:latin typeface="Montserrat" panose="00000500000000000000" pitchFamily="2" charset="0"/>
              </a:rPr>
              <a:t>Combine AI tools with platforms like GitHub Actions and Jira to create seamless end-to-end workflows for project management.</a:t>
            </a:r>
          </a:p>
        </p:txBody>
      </p:sp>
    </p:spTree>
    <p:extLst>
      <p:ext uri="{BB962C8B-B14F-4D97-AF65-F5344CB8AC3E}">
        <p14:creationId xmlns:p14="http://schemas.microsoft.com/office/powerpoint/2010/main" val="3171025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592CA-9682-1A7E-59DB-7488ECC86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89D55B-74FB-7D21-BB14-BF058100FD2E}"/>
              </a:ext>
            </a:extLst>
          </p:cNvPr>
          <p:cNvSpPr>
            <a:spLocks noGrp="1"/>
          </p:cNvSpPr>
          <p:nvPr>
            <p:ph type="title"/>
          </p:nvPr>
        </p:nvSpPr>
        <p:spPr/>
        <p:txBody>
          <a:bodyPr>
            <a:normAutofit/>
          </a:bodyPr>
          <a:lstStyle/>
          <a:p>
            <a:r>
              <a:rPr lang="en-GB"/>
              <a:t>07</a:t>
            </a:r>
          </a:p>
        </p:txBody>
      </p:sp>
      <p:sp>
        <p:nvSpPr>
          <p:cNvPr id="3" name="Content Placeholder 2">
            <a:extLst>
              <a:ext uri="{FF2B5EF4-FFF2-40B4-BE49-F238E27FC236}">
                <a16:creationId xmlns:a16="http://schemas.microsoft.com/office/drawing/2014/main" id="{13B81838-02A5-AC90-214D-7DA04A112FC0}"/>
              </a:ext>
            </a:extLst>
          </p:cNvPr>
          <p:cNvSpPr>
            <a:spLocks noGrp="1"/>
          </p:cNvSpPr>
          <p:nvPr>
            <p:ph sz="quarter" idx="10"/>
          </p:nvPr>
        </p:nvSpPr>
        <p:spPr/>
        <p:txBody>
          <a:bodyPr>
            <a:normAutofit/>
          </a:bodyPr>
          <a:lstStyle/>
          <a:p>
            <a:r>
              <a:rPr lang="en-US" sz="9600"/>
              <a:t>Conclusion</a:t>
            </a:r>
            <a:endParaRPr lang="en-GB"/>
          </a:p>
        </p:txBody>
      </p:sp>
    </p:spTree>
    <p:extLst>
      <p:ext uri="{BB962C8B-B14F-4D97-AF65-F5344CB8AC3E}">
        <p14:creationId xmlns:p14="http://schemas.microsoft.com/office/powerpoint/2010/main" val="827467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66047-0A61-9B5B-0FC5-363F64735FB3}"/>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a:solidFill>
                  <a:schemeClr val="tx1"/>
                </a:solidFill>
                <a:latin typeface="Montserrat" panose="00000500000000000000" pitchFamily="2" charset="0"/>
              </a:rPr>
              <a:t>Key Takeaways and Final Thoughts</a:t>
            </a:r>
          </a:p>
        </p:txBody>
      </p:sp>
      <p:pic>
        <p:nvPicPr>
          <p:cNvPr id="5" name="Content Placeholder 4" descr="Thinking progress, searching for idea. Businessman in a black suite with gears (progress symbol) instead of head. From small to medium and big. Arrow pointing from one to another.">
            <a:extLst>
              <a:ext uri="{FF2B5EF4-FFF2-40B4-BE49-F238E27FC236}">
                <a16:creationId xmlns:a16="http://schemas.microsoft.com/office/drawing/2014/main" id="{FA8DCA03-F236-4328-BE8F-B1AF8EA12AE8}"/>
              </a:ext>
            </a:extLst>
          </p:cNvPr>
          <p:cNvPicPr>
            <a:picLocks noGrp="1" noChangeAspect="1"/>
          </p:cNvPicPr>
          <p:nvPr>
            <p:ph sz="half" idx="1"/>
          </p:nvPr>
        </p:nvPicPr>
        <p:blipFill>
          <a:blip r:embed="rId3"/>
          <a:srcRect l="29644" r="23186" b="-1"/>
          <a:stretch/>
        </p:blipFill>
        <p:spPr>
          <a:xfrm>
            <a:off x="7345680" y="10"/>
            <a:ext cx="4846320" cy="6857990"/>
          </a:xfrm>
          <a:prstGeom prst="rect">
            <a:avLst/>
          </a:prstGeom>
        </p:spPr>
      </p:pic>
      <p:sp>
        <p:nvSpPr>
          <p:cNvPr id="4" name="Content Placeholder 3">
            <a:extLst>
              <a:ext uri="{FF2B5EF4-FFF2-40B4-BE49-F238E27FC236}">
                <a16:creationId xmlns:a16="http://schemas.microsoft.com/office/drawing/2014/main" id="{F5A95CDF-6AF5-5983-C44E-D63B5A05EBA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489575"/>
            <a:ext cx="6035041" cy="4096512"/>
          </a:xfrm>
        </p:spPr>
        <p:txBody>
          <a:bodyPr>
            <a:normAutofit/>
          </a:bodyPr>
          <a:lstStyle/>
          <a:p>
            <a:pPr marL="0" indent="0">
              <a:spcBef>
                <a:spcPts val="2500"/>
              </a:spcBef>
              <a:buNone/>
            </a:pPr>
            <a:r>
              <a:rPr lang="en-US" sz="1400" b="1">
                <a:latin typeface="Montserrat" panose="00000500000000000000" pitchFamily="2" charset="0"/>
              </a:rPr>
              <a:t>GitHub Copilot as a Tool</a:t>
            </a:r>
          </a:p>
          <a:p>
            <a:pPr marL="0" lvl="1" indent="0">
              <a:buNone/>
            </a:pPr>
            <a:r>
              <a:rPr lang="en-US" sz="1400">
                <a:latin typeface="Montserrat" panose="00000500000000000000" pitchFamily="2" charset="0"/>
              </a:rPr>
              <a:t>Copilot serves as a collaborative tool that assists developers rather than replacing them in their work.</a:t>
            </a:r>
          </a:p>
          <a:p>
            <a:pPr marL="0" indent="0">
              <a:spcBef>
                <a:spcPts val="2500"/>
              </a:spcBef>
              <a:buNone/>
            </a:pPr>
            <a:r>
              <a:rPr lang="en-US" sz="1400" b="1">
                <a:latin typeface="Montserrat" panose="00000500000000000000" pitchFamily="2" charset="0"/>
              </a:rPr>
              <a:t>Importance of Training</a:t>
            </a:r>
          </a:p>
          <a:p>
            <a:pPr marL="0" lvl="1" indent="0">
              <a:buNone/>
            </a:pPr>
            <a:r>
              <a:rPr lang="en-US" sz="1400">
                <a:latin typeface="Montserrat" panose="00000500000000000000" pitchFamily="2" charset="0"/>
              </a:rPr>
              <a:t>Successful implementation of Copilot relies heavily on proper training and contextual customization for developers.</a:t>
            </a:r>
          </a:p>
          <a:p>
            <a:pPr marL="0" indent="0">
              <a:spcBef>
                <a:spcPts val="2500"/>
              </a:spcBef>
              <a:buNone/>
            </a:pPr>
            <a:r>
              <a:rPr lang="en-US" sz="1400" b="1">
                <a:latin typeface="Montserrat" panose="00000500000000000000" pitchFamily="2" charset="0"/>
              </a:rPr>
              <a:t>Task Alignment</a:t>
            </a:r>
          </a:p>
          <a:p>
            <a:pPr marL="0" lvl="1" indent="0">
              <a:buNone/>
            </a:pPr>
            <a:r>
              <a:rPr lang="en-US" sz="1400">
                <a:latin typeface="Montserrat" panose="00000500000000000000" pitchFamily="2" charset="0"/>
              </a:rPr>
              <a:t>Task alignment is crucial for ensuring that Copilot effectively meets the needs of development teams.</a:t>
            </a:r>
          </a:p>
        </p:txBody>
      </p:sp>
    </p:spTree>
    <p:extLst>
      <p:ext uri="{BB962C8B-B14F-4D97-AF65-F5344CB8AC3E}">
        <p14:creationId xmlns:p14="http://schemas.microsoft.com/office/powerpoint/2010/main" val="219285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a:xfrm>
            <a:off x="838200" y="4007178"/>
            <a:ext cx="10379838" cy="1881557"/>
          </a:xfrm>
        </p:spPr>
        <p:txBody>
          <a:bodyPr>
            <a:normAutofit/>
          </a:bodyPr>
          <a:lstStyle/>
          <a:p>
            <a:r>
              <a:rPr lang="en-US" sz="9600"/>
              <a:t>Key Findings</a:t>
            </a:r>
            <a:endParaRPr lang="en-GB"/>
          </a:p>
        </p:txBody>
      </p:sp>
    </p:spTree>
    <p:extLst>
      <p:ext uri="{BB962C8B-B14F-4D97-AF65-F5344CB8AC3E}">
        <p14:creationId xmlns:p14="http://schemas.microsoft.com/office/powerpoint/2010/main" val="3818690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25906-1A33-8698-6307-587F99A5BD66}"/>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a:solidFill>
                  <a:schemeClr val="tx1"/>
                </a:solidFill>
                <a:latin typeface="Montserrat" panose="00000500000000000000" pitchFamily="2" charset="0"/>
              </a:rPr>
              <a:t>Productivity Gains Over Time</a:t>
            </a:r>
          </a:p>
        </p:txBody>
      </p:sp>
      <p:pic>
        <p:nvPicPr>
          <p:cNvPr id="5" name="Content Placeholder 4" descr="Shot of a businessman looking thoughtfully at a graph against a white background">
            <a:extLst>
              <a:ext uri="{FF2B5EF4-FFF2-40B4-BE49-F238E27FC236}">
                <a16:creationId xmlns:a16="http://schemas.microsoft.com/office/drawing/2014/main" id="{0F2F6969-4FDA-4B7A-A0FF-61E67D8F9B50}"/>
              </a:ext>
            </a:extLst>
          </p:cNvPr>
          <p:cNvPicPr>
            <a:picLocks noGrp="1" noChangeAspect="1"/>
          </p:cNvPicPr>
          <p:nvPr>
            <p:ph sz="half" idx="1"/>
          </p:nvPr>
        </p:nvPicPr>
        <p:blipFill>
          <a:blip r:embed="rId3"/>
          <a:srcRect r="52829" b="-1"/>
          <a:stretch/>
        </p:blipFill>
        <p:spPr>
          <a:xfrm>
            <a:off x="7345680" y="10"/>
            <a:ext cx="4846320" cy="6857990"/>
          </a:xfrm>
          <a:prstGeom prst="rect">
            <a:avLst/>
          </a:prstGeom>
        </p:spPr>
      </p:pic>
      <p:sp>
        <p:nvSpPr>
          <p:cNvPr id="4" name="Content Placeholder 3">
            <a:extLst>
              <a:ext uri="{FF2B5EF4-FFF2-40B4-BE49-F238E27FC236}">
                <a16:creationId xmlns:a16="http://schemas.microsoft.com/office/drawing/2014/main" id="{119261C2-E84C-D2DE-FEF2-6C7A6B7F0D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761488"/>
            <a:ext cx="6035041" cy="4096512"/>
          </a:xfrm>
        </p:spPr>
        <p:txBody>
          <a:bodyPr>
            <a:normAutofit/>
          </a:bodyPr>
          <a:lstStyle/>
          <a:p>
            <a:pPr marL="0" indent="0">
              <a:spcBef>
                <a:spcPts val="2500"/>
              </a:spcBef>
              <a:buNone/>
            </a:pPr>
            <a:r>
              <a:rPr lang="en-US" sz="1400" b="1">
                <a:latin typeface="Montserrat" panose="00000500000000000000" pitchFamily="2" charset="0"/>
              </a:rPr>
              <a:t>Early-Stage Productivity Gains</a:t>
            </a:r>
          </a:p>
          <a:p>
            <a:pPr marL="0" lvl="1" indent="0">
              <a:buNone/>
            </a:pPr>
            <a:r>
              <a:rPr lang="en-US" sz="1400">
                <a:latin typeface="Montserrat" panose="00000500000000000000" pitchFamily="2" charset="0"/>
              </a:rPr>
              <a:t>Early-stage implementations show an average productivity improvement of 6%, with a range from 1.7% to 10.6%.</a:t>
            </a:r>
          </a:p>
          <a:p>
            <a:pPr marL="0" indent="0">
              <a:spcBef>
                <a:spcPts val="2500"/>
              </a:spcBef>
              <a:buNone/>
            </a:pPr>
            <a:r>
              <a:rPr lang="en-US" sz="1400" b="1">
                <a:latin typeface="Montserrat" panose="00000500000000000000" pitchFamily="2" charset="0"/>
              </a:rPr>
              <a:t>Mature Implementation Gains</a:t>
            </a:r>
          </a:p>
          <a:p>
            <a:pPr marL="0" lvl="1" indent="0">
              <a:buNone/>
            </a:pPr>
            <a:r>
              <a:rPr lang="en-US" sz="1400">
                <a:latin typeface="Montserrat" panose="00000500000000000000" pitchFamily="2" charset="0"/>
              </a:rPr>
              <a:t>Mature implementations achieve an average productivity improvement of 14.62%, ranging from 10.6% to 19.29%.</a:t>
            </a:r>
          </a:p>
          <a:p>
            <a:pPr marL="0" indent="0">
              <a:spcBef>
                <a:spcPts val="2500"/>
              </a:spcBef>
              <a:buNone/>
            </a:pPr>
            <a:r>
              <a:rPr lang="en-US" sz="1400" b="1">
                <a:latin typeface="Montserrat" panose="00000500000000000000" pitchFamily="2" charset="0"/>
              </a:rPr>
              <a:t>Factors Influencing Success</a:t>
            </a:r>
          </a:p>
          <a:p>
            <a:pPr marL="0" lvl="1" indent="0">
              <a:buNone/>
            </a:pPr>
            <a:r>
              <a:rPr lang="en-US" sz="1400">
                <a:latin typeface="Montserrat" panose="00000500000000000000" pitchFamily="2" charset="0"/>
              </a:rPr>
              <a:t>Success factors include experienced senior developers, focused projects, and regular reporting practices.</a:t>
            </a:r>
          </a:p>
        </p:txBody>
      </p:sp>
    </p:spTree>
    <p:extLst>
      <p:ext uri="{BB962C8B-B14F-4D97-AF65-F5344CB8AC3E}">
        <p14:creationId xmlns:p14="http://schemas.microsoft.com/office/powerpoint/2010/main" val="3207701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51CA-CDE7-9094-D5D6-7AC1103D7A50}"/>
              </a:ext>
            </a:extLst>
          </p:cNvPr>
          <p:cNvSpPr>
            <a:spLocks noGrp="1"/>
          </p:cNvSpPr>
          <p:nvPr>
            <p:ph type="title"/>
          </p:nvPr>
        </p:nvSpPr>
        <p:spPr/>
        <p:txBody>
          <a:bodyPr/>
          <a:lstStyle/>
          <a:p>
            <a:r>
              <a:rPr lang="en-GB"/>
              <a:t>02</a:t>
            </a:r>
          </a:p>
        </p:txBody>
      </p:sp>
      <p:sp>
        <p:nvSpPr>
          <p:cNvPr id="3" name="Content Placeholder 2">
            <a:extLst>
              <a:ext uri="{FF2B5EF4-FFF2-40B4-BE49-F238E27FC236}">
                <a16:creationId xmlns:a16="http://schemas.microsoft.com/office/drawing/2014/main" id="{F112979A-6727-02B9-5F4C-1CF2E424695B}"/>
              </a:ext>
            </a:extLst>
          </p:cNvPr>
          <p:cNvSpPr>
            <a:spLocks noGrp="1"/>
          </p:cNvSpPr>
          <p:nvPr>
            <p:ph sz="quarter" idx="10"/>
          </p:nvPr>
        </p:nvSpPr>
        <p:spPr>
          <a:xfrm>
            <a:off x="738102" y="3682016"/>
            <a:ext cx="10350444" cy="2509917"/>
          </a:xfrm>
        </p:spPr>
        <p:txBody>
          <a:bodyPr>
            <a:normAutofit/>
          </a:bodyPr>
          <a:lstStyle/>
          <a:p>
            <a:r>
              <a:rPr lang="en-US" sz="8800"/>
              <a:t>Critical Lessons Learned</a:t>
            </a:r>
            <a:endParaRPr lang="en-GB" sz="8200"/>
          </a:p>
        </p:txBody>
      </p:sp>
    </p:spTree>
    <p:extLst>
      <p:ext uri="{BB962C8B-B14F-4D97-AF65-F5344CB8AC3E}">
        <p14:creationId xmlns:p14="http://schemas.microsoft.com/office/powerpoint/2010/main" val="118597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ED6E6-2778-2A20-16ED-4684D96420EF}"/>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a:solidFill>
                  <a:schemeClr val="tx1"/>
                </a:solidFill>
                <a:latin typeface="Montserrat" panose="00000500000000000000" pitchFamily="2" charset="0"/>
              </a:rPr>
              <a:t>Success Factors and Challenges</a:t>
            </a:r>
          </a:p>
        </p:txBody>
      </p:sp>
      <p:pic>
        <p:nvPicPr>
          <p:cNvPr id="5" name="Content Placeholder 4" descr="icons right and wrong, isolated on white">
            <a:extLst>
              <a:ext uri="{FF2B5EF4-FFF2-40B4-BE49-F238E27FC236}">
                <a16:creationId xmlns:a16="http://schemas.microsoft.com/office/drawing/2014/main" id="{465A0629-3132-43DA-A3C2-CCF57F8954F9}"/>
              </a:ext>
            </a:extLst>
          </p:cNvPr>
          <p:cNvPicPr>
            <a:picLocks noGrp="1" noChangeAspect="1"/>
          </p:cNvPicPr>
          <p:nvPr>
            <p:ph sz="half" idx="1"/>
          </p:nvPr>
        </p:nvPicPr>
        <p:blipFill>
          <a:blip r:embed="rId3"/>
          <a:srcRect l="34167" r="27706"/>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1709FFE4-85BE-ECDC-6383-C398F8FE2C8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4" y="2430851"/>
            <a:ext cx="5916169" cy="4095078"/>
          </a:xfrm>
        </p:spPr>
        <p:txBody>
          <a:bodyPr>
            <a:normAutofit/>
          </a:bodyPr>
          <a:lstStyle/>
          <a:p>
            <a:pPr marL="0" indent="0">
              <a:spcBef>
                <a:spcPts val="2500"/>
              </a:spcBef>
              <a:buNone/>
            </a:pPr>
            <a:r>
              <a:rPr lang="en-US" sz="1400" b="1">
                <a:latin typeface="Montserrat" panose="00000500000000000000" pitchFamily="2" charset="0"/>
              </a:rPr>
              <a:t>Success Factors</a:t>
            </a:r>
          </a:p>
          <a:p>
            <a:pPr marL="0" lvl="1" indent="0">
              <a:buNone/>
            </a:pPr>
            <a:r>
              <a:rPr lang="en-US" sz="1400">
                <a:latin typeface="Montserrat" panose="00000500000000000000" pitchFamily="2" charset="0"/>
              </a:rPr>
              <a:t>Identifying key success factors like repetitive task automation, senior developer involvement, and training is crucial for effective AI implementation.</a:t>
            </a:r>
          </a:p>
          <a:p>
            <a:pPr marL="0" indent="0">
              <a:spcBef>
                <a:spcPts val="2500"/>
              </a:spcBef>
              <a:buNone/>
            </a:pPr>
            <a:r>
              <a:rPr lang="en-US" sz="1400" b="1">
                <a:latin typeface="Montserrat" panose="00000500000000000000" pitchFamily="2" charset="0"/>
              </a:rPr>
              <a:t>Challenges Faced</a:t>
            </a:r>
          </a:p>
          <a:p>
            <a:pPr marL="0" lvl="1" indent="0">
              <a:buNone/>
            </a:pPr>
            <a:r>
              <a:rPr lang="en-US" sz="1400">
                <a:latin typeface="Montserrat" panose="00000500000000000000" pitchFamily="2" charset="0"/>
              </a:rPr>
              <a:t>Understanding challenges such as complex bugs, junior developers' reliance on AI, and reporting gaps helps in improving the process.</a:t>
            </a:r>
          </a:p>
          <a:p>
            <a:pPr marL="0" indent="0">
              <a:spcBef>
                <a:spcPts val="2500"/>
              </a:spcBef>
              <a:buNone/>
            </a:pPr>
            <a:r>
              <a:rPr lang="en-US" sz="1400" b="1">
                <a:latin typeface="Montserrat" panose="00000500000000000000" pitchFamily="2" charset="0"/>
              </a:rPr>
              <a:t>Importance of Training</a:t>
            </a:r>
          </a:p>
          <a:p>
            <a:pPr marL="0" lvl="1" indent="0">
              <a:buNone/>
            </a:pPr>
            <a:r>
              <a:rPr lang="en-US" sz="1400">
                <a:latin typeface="Montserrat" panose="00000500000000000000" pitchFamily="2" charset="0"/>
              </a:rPr>
              <a:t>Proper training in AI usage is essential for maximizing benefits and ensuring effective oversight, especially for junior developers.</a:t>
            </a:r>
          </a:p>
        </p:txBody>
      </p:sp>
    </p:spTree>
    <p:extLst>
      <p:ext uri="{BB962C8B-B14F-4D97-AF65-F5344CB8AC3E}">
        <p14:creationId xmlns:p14="http://schemas.microsoft.com/office/powerpoint/2010/main" val="3657250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01B66-2334-2D08-AED0-E2FFA49E9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CE1B6-A0A2-9849-4BE9-69AEB858D8C1}"/>
              </a:ext>
            </a:extLst>
          </p:cNvPr>
          <p:cNvSpPr>
            <a:spLocks noGrp="1"/>
          </p:cNvSpPr>
          <p:nvPr>
            <p:ph type="title"/>
          </p:nvPr>
        </p:nvSpPr>
        <p:spPr/>
        <p:txBody>
          <a:bodyPr/>
          <a:lstStyle/>
          <a:p>
            <a:r>
              <a:rPr lang="en-GB"/>
              <a:t>03</a:t>
            </a:r>
          </a:p>
        </p:txBody>
      </p:sp>
      <p:sp>
        <p:nvSpPr>
          <p:cNvPr id="3" name="Content Placeholder 2">
            <a:extLst>
              <a:ext uri="{FF2B5EF4-FFF2-40B4-BE49-F238E27FC236}">
                <a16:creationId xmlns:a16="http://schemas.microsoft.com/office/drawing/2014/main" id="{E9E24D1D-3307-F149-45DA-E4B054B4899E}"/>
              </a:ext>
            </a:extLst>
          </p:cNvPr>
          <p:cNvSpPr>
            <a:spLocks noGrp="1"/>
          </p:cNvSpPr>
          <p:nvPr>
            <p:ph sz="quarter" idx="10"/>
          </p:nvPr>
        </p:nvSpPr>
        <p:spPr>
          <a:xfrm>
            <a:off x="1326995" y="3691053"/>
            <a:ext cx="12433610" cy="2944813"/>
          </a:xfrm>
        </p:spPr>
        <p:txBody>
          <a:bodyPr>
            <a:normAutofit/>
          </a:bodyPr>
          <a:lstStyle/>
          <a:p>
            <a:r>
              <a:rPr lang="en-US" sz="9600"/>
              <a:t>Best Practices</a:t>
            </a:r>
            <a:endParaRPr lang="en-GB"/>
          </a:p>
        </p:txBody>
      </p:sp>
    </p:spTree>
    <p:extLst>
      <p:ext uri="{BB962C8B-B14F-4D97-AF65-F5344CB8AC3E}">
        <p14:creationId xmlns:p14="http://schemas.microsoft.com/office/powerpoint/2010/main" val="1530693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F5D2-8745-95B5-6682-0B3A62379E6B}"/>
              </a:ext>
            </a:extLst>
          </p:cNvPr>
          <p:cNvSpPr>
            <a:spLocks noGrp="1"/>
          </p:cNvSpPr>
          <p:nvPr>
            <p:ph type="title"/>
          </p:nvPr>
        </p:nvSpPr>
        <p:spPr>
          <a:xfrm>
            <a:off x="614679" y="548639"/>
            <a:ext cx="3977640" cy="5719640"/>
          </a:xfrm>
        </p:spPr>
        <p:txBody>
          <a:bodyPr anchor="t">
            <a:normAutofit/>
          </a:bodyPr>
          <a:lstStyle/>
          <a:p>
            <a:r>
              <a:rPr lang="en-US">
                <a:latin typeface="Montserrat" panose="00000500000000000000" pitchFamily="2" charset="0"/>
              </a:rPr>
              <a:t>Maximizing Copilot's Value</a:t>
            </a:r>
          </a:p>
        </p:txBody>
      </p:sp>
      <p:sp>
        <p:nvSpPr>
          <p:cNvPr id="3" name="Content Placeholder 2">
            <a:extLst>
              <a:ext uri="{FF2B5EF4-FFF2-40B4-BE49-F238E27FC236}">
                <a16:creationId xmlns:a16="http://schemas.microsoft.com/office/drawing/2014/main" id="{9B7B3EE7-B4F4-88B9-D983-8AABA50457E0}"/>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87542" y="548639"/>
            <a:ext cx="6189780" cy="5861304"/>
          </a:xfrm>
        </p:spPr>
        <p:txBody>
          <a:bodyPr>
            <a:normAutofit/>
          </a:bodyPr>
          <a:lstStyle/>
          <a:p>
            <a:pPr marL="0" indent="0">
              <a:spcBef>
                <a:spcPts val="2500"/>
              </a:spcBef>
              <a:buNone/>
            </a:pPr>
            <a:r>
              <a:rPr lang="en-US" sz="1400" b="1">
                <a:latin typeface="Montserrat" panose="00000500000000000000" pitchFamily="2" charset="0"/>
              </a:rPr>
              <a:t>Focus on Repetitive Tasks</a:t>
            </a:r>
          </a:p>
          <a:p>
            <a:pPr marL="0" lvl="1" indent="0">
              <a:buNone/>
            </a:pPr>
            <a:r>
              <a:rPr lang="en-US" sz="1400">
                <a:latin typeface="Montserrat" panose="00000500000000000000" pitchFamily="2" charset="0"/>
              </a:rPr>
              <a:t>Utilize Copilot for repetitive tasks such as scaffolding, tests, and documentation to enhance productivity.</a:t>
            </a:r>
          </a:p>
          <a:p>
            <a:pPr marL="0" indent="0">
              <a:spcBef>
                <a:spcPts val="2500"/>
              </a:spcBef>
              <a:buNone/>
            </a:pPr>
            <a:r>
              <a:rPr lang="en-US" sz="1400" b="1">
                <a:latin typeface="Montserrat" panose="00000500000000000000" pitchFamily="2" charset="0"/>
              </a:rPr>
              <a:t>Train Developers</a:t>
            </a:r>
          </a:p>
          <a:p>
            <a:pPr marL="0" lvl="1" indent="0">
              <a:buNone/>
            </a:pPr>
            <a:r>
              <a:rPr lang="en-US" sz="1400">
                <a:latin typeface="Montserrat" panose="00000500000000000000" pitchFamily="2" charset="0"/>
              </a:rPr>
              <a:t>Educate your team on prompt engineering and context-aware usage to maximize the effectiveness of Copilot.</a:t>
            </a:r>
          </a:p>
          <a:p>
            <a:pPr marL="0" indent="0">
              <a:spcBef>
                <a:spcPts val="2500"/>
              </a:spcBef>
              <a:buNone/>
            </a:pPr>
            <a:r>
              <a:rPr lang="en-US" sz="1400" b="1">
                <a:latin typeface="Montserrat" panose="00000500000000000000" pitchFamily="2" charset="0"/>
              </a:rPr>
              <a:t>Leverage Prompt Files</a:t>
            </a:r>
          </a:p>
          <a:p>
            <a:pPr marL="0" lvl="1" indent="0">
              <a:buNone/>
            </a:pPr>
            <a:r>
              <a:rPr lang="en-US" sz="1400">
                <a:latin typeface="Montserrat" panose="00000500000000000000" pitchFamily="2" charset="0"/>
              </a:rPr>
              <a:t>Create and use reusable templates to streamline common tasks like building React forms and conducting security reviews.</a:t>
            </a:r>
          </a:p>
          <a:p>
            <a:pPr marL="0" indent="0">
              <a:spcBef>
                <a:spcPts val="2500"/>
              </a:spcBef>
              <a:buNone/>
            </a:pPr>
            <a:r>
              <a:rPr lang="en-US" sz="1400" b="1">
                <a:latin typeface="Montserrat" panose="00000500000000000000" pitchFamily="2" charset="0"/>
              </a:rPr>
              <a:t>Combine with Tools</a:t>
            </a:r>
          </a:p>
          <a:p>
            <a:pPr marL="0" lvl="1" indent="0">
              <a:buNone/>
            </a:pPr>
            <a:r>
              <a:rPr lang="en-US" sz="1400">
                <a:latin typeface="Montserrat" panose="00000500000000000000" pitchFamily="2" charset="0"/>
              </a:rPr>
              <a:t>Integrate Copilot with CI/CD pipelines, linters, and version control systems for a seamless development process.</a:t>
            </a:r>
          </a:p>
          <a:p>
            <a:pPr marL="0" indent="0">
              <a:spcBef>
                <a:spcPts val="2500"/>
              </a:spcBef>
              <a:buNone/>
            </a:pPr>
            <a:r>
              <a:rPr lang="en-US" sz="1400" b="1">
                <a:latin typeface="Montserrat" panose="00000500000000000000" pitchFamily="2" charset="0"/>
              </a:rPr>
              <a:t>Ethical &amp; Quality Safeguards</a:t>
            </a:r>
          </a:p>
          <a:p>
            <a:pPr marL="0" lvl="1" indent="0">
              <a:buNone/>
            </a:pPr>
            <a:r>
              <a:rPr lang="en-US" sz="1400">
                <a:latin typeface="Montserrat" panose="00000500000000000000" pitchFamily="2" charset="0"/>
              </a:rPr>
              <a:t>Always review AI-generated code for errors and compliance to ensure quality and adherence to standards.</a:t>
            </a:r>
          </a:p>
        </p:txBody>
      </p:sp>
    </p:spTree>
    <p:extLst>
      <p:ext uri="{BB962C8B-B14F-4D97-AF65-F5344CB8AC3E}">
        <p14:creationId xmlns:p14="http://schemas.microsoft.com/office/powerpoint/2010/main" val="1923165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B0AC1-CD07-CAE0-7731-0FCBA8B2D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2843F6-2D6F-41EC-A658-45115FED6E12}"/>
              </a:ext>
            </a:extLst>
          </p:cNvPr>
          <p:cNvSpPr>
            <a:spLocks noGrp="1"/>
          </p:cNvSpPr>
          <p:nvPr>
            <p:ph type="title"/>
          </p:nvPr>
        </p:nvSpPr>
        <p:spPr/>
        <p:txBody>
          <a:bodyPr>
            <a:normAutofit fontScale="90000"/>
          </a:bodyPr>
          <a:lstStyle/>
          <a:p>
            <a:r>
              <a:rPr lang="en-GB"/>
              <a:t>04</a:t>
            </a:r>
          </a:p>
        </p:txBody>
      </p:sp>
      <p:sp>
        <p:nvSpPr>
          <p:cNvPr id="3" name="Content Placeholder 2">
            <a:extLst>
              <a:ext uri="{FF2B5EF4-FFF2-40B4-BE49-F238E27FC236}">
                <a16:creationId xmlns:a16="http://schemas.microsoft.com/office/drawing/2014/main" id="{D19CD4DB-949E-4053-077F-35791C23061B}"/>
              </a:ext>
            </a:extLst>
          </p:cNvPr>
          <p:cNvSpPr>
            <a:spLocks noGrp="1"/>
          </p:cNvSpPr>
          <p:nvPr>
            <p:ph sz="quarter" idx="10"/>
          </p:nvPr>
        </p:nvSpPr>
        <p:spPr/>
        <p:txBody>
          <a:bodyPr>
            <a:normAutofit fontScale="85000" lnSpcReduction="20000"/>
          </a:bodyPr>
          <a:lstStyle/>
          <a:p>
            <a:r>
              <a:rPr lang="en-US" sz="9600"/>
              <a:t>Implementation Strategies</a:t>
            </a:r>
            <a:endParaRPr lang="en-GB"/>
          </a:p>
        </p:txBody>
      </p:sp>
    </p:spTree>
    <p:extLst>
      <p:ext uri="{BB962C8B-B14F-4D97-AF65-F5344CB8AC3E}">
        <p14:creationId xmlns:p14="http://schemas.microsoft.com/office/powerpoint/2010/main" val="89990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CA55-7B3C-2D40-2D88-5D2669A91BF4}"/>
              </a:ext>
            </a:extLst>
          </p:cNvPr>
          <p:cNvSpPr>
            <a:spLocks noGrp="1"/>
          </p:cNvSpPr>
          <p:nvPr>
            <p:ph type="title"/>
          </p:nvPr>
        </p:nvSpPr>
        <p:spPr>
          <a:xfrm>
            <a:off x="614679" y="548640"/>
            <a:ext cx="4779572" cy="2067705"/>
          </a:xfrm>
        </p:spPr>
        <p:txBody>
          <a:bodyPr vert="horz" lIns="91440" tIns="45720" rIns="91440" bIns="45720" rtlCol="0" anchor="t">
            <a:normAutofit/>
          </a:bodyPr>
          <a:lstStyle/>
          <a:p>
            <a:r>
              <a:rPr lang="en-US" b="1" kern="1200">
                <a:solidFill>
                  <a:schemeClr val="tx1"/>
                </a:solidFill>
                <a:latin typeface="Montserrat" panose="00000500000000000000" pitchFamily="2" charset="0"/>
              </a:rPr>
              <a:t>Adopting Copilot in Teams</a:t>
            </a:r>
          </a:p>
        </p:txBody>
      </p:sp>
      <p:pic>
        <p:nvPicPr>
          <p:cNvPr id="5" name="Content Placeholder 4" descr="3d flow chart.">
            <a:extLst>
              <a:ext uri="{FF2B5EF4-FFF2-40B4-BE49-F238E27FC236}">
                <a16:creationId xmlns:a16="http://schemas.microsoft.com/office/drawing/2014/main" id="{4AE8FBAA-22F2-47D8-A95D-DC4A662B88B5}"/>
              </a:ext>
            </a:extLst>
          </p:cNvPr>
          <p:cNvPicPr>
            <a:picLocks noGrp="1" noChangeAspect="1"/>
          </p:cNvPicPr>
          <p:nvPr>
            <p:ph sz="half" idx="1"/>
          </p:nvPr>
        </p:nvPicPr>
        <p:blipFill>
          <a:blip r:embed="rId3"/>
          <a:stretch>
            <a:fillRect/>
          </a:stretch>
        </p:blipFill>
        <p:spPr>
          <a:xfrm>
            <a:off x="731520" y="3972481"/>
            <a:ext cx="4673754" cy="2336877"/>
          </a:xfrm>
          <a:prstGeom prst="rect">
            <a:avLst/>
          </a:prstGeom>
        </p:spPr>
      </p:pic>
      <p:sp>
        <p:nvSpPr>
          <p:cNvPr id="4" name="Content Placeholder 3">
            <a:extLst>
              <a:ext uri="{FF2B5EF4-FFF2-40B4-BE49-F238E27FC236}">
                <a16:creationId xmlns:a16="http://schemas.microsoft.com/office/drawing/2014/main" id="{D24FAA41-3666-BA25-911B-3DDE820E84F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latin typeface="Montserrat" panose="00000500000000000000" pitchFamily="2" charset="0"/>
              </a:rPr>
              <a:t>Start Small</a:t>
            </a:r>
          </a:p>
          <a:p>
            <a:pPr marL="0" lvl="1" indent="0">
              <a:buNone/>
            </a:pPr>
            <a:r>
              <a:rPr lang="en-US" sz="1400">
                <a:latin typeface="Montserrat" panose="00000500000000000000" pitchFamily="2" charset="0"/>
              </a:rPr>
              <a:t>Begin by piloting GitHub Copilot with senior developers on non-critical tasks to gather initial feedback and insights.</a:t>
            </a:r>
          </a:p>
          <a:p>
            <a:pPr marL="0" indent="0">
              <a:spcBef>
                <a:spcPts val="2500"/>
              </a:spcBef>
              <a:buNone/>
            </a:pPr>
            <a:r>
              <a:rPr lang="en-US" sz="1400" b="1">
                <a:latin typeface="Montserrat" panose="00000500000000000000" pitchFamily="2" charset="0"/>
              </a:rPr>
              <a:t>Customize Instructions</a:t>
            </a:r>
          </a:p>
          <a:p>
            <a:pPr marL="0" lvl="1" indent="0">
              <a:buNone/>
            </a:pPr>
            <a:r>
              <a:rPr lang="en-US" sz="1400">
                <a:latin typeface="Montserrat" panose="00000500000000000000" pitchFamily="2" charset="0"/>
              </a:rPr>
              <a:t>Establish coding standards with a dedicated instructions file to ensure consistency across the team when using Copilot.</a:t>
            </a:r>
          </a:p>
          <a:p>
            <a:pPr marL="0" indent="0">
              <a:spcBef>
                <a:spcPts val="2500"/>
              </a:spcBef>
              <a:buNone/>
            </a:pPr>
            <a:r>
              <a:rPr lang="en-US" sz="1400" b="1">
                <a:latin typeface="Montserrat" panose="00000500000000000000" pitchFamily="2" charset="0"/>
              </a:rPr>
              <a:t>Track Metrics</a:t>
            </a:r>
          </a:p>
          <a:p>
            <a:pPr marL="0" lvl="1" indent="0">
              <a:buNone/>
            </a:pPr>
            <a:r>
              <a:rPr lang="en-US" sz="1400">
                <a:latin typeface="Montserrat" panose="00000500000000000000" pitchFamily="2" charset="0"/>
              </a:rPr>
              <a:t>Measure time savings, code quality, and bug rates to assess the effectiveness of Copilot in development tasks.</a:t>
            </a:r>
          </a:p>
          <a:p>
            <a:pPr marL="0" indent="0">
              <a:spcBef>
                <a:spcPts val="2500"/>
              </a:spcBef>
              <a:buNone/>
            </a:pPr>
            <a:r>
              <a:rPr lang="en-US" sz="1400" b="1">
                <a:latin typeface="Montserrat" panose="00000500000000000000" pitchFamily="2" charset="0"/>
              </a:rPr>
              <a:t>Iterate</a:t>
            </a:r>
          </a:p>
          <a:p>
            <a:pPr marL="0" lvl="1" indent="0">
              <a:buNone/>
            </a:pPr>
            <a:r>
              <a:rPr lang="en-US" sz="1400">
                <a:latin typeface="Montserrat" panose="00000500000000000000" pitchFamily="2" charset="0"/>
              </a:rPr>
              <a:t>Use feedback from the team to refine prompts and workflows, improving the integration of Copilot in development processes.</a:t>
            </a:r>
          </a:p>
        </p:txBody>
      </p:sp>
    </p:spTree>
    <p:extLst>
      <p:ext uri="{BB962C8B-B14F-4D97-AF65-F5344CB8AC3E}">
        <p14:creationId xmlns:p14="http://schemas.microsoft.com/office/powerpoint/2010/main" val="377895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RocketMind">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ketMind" id="{C1DE0DE7-C87D-4CF3-AB81-799FCEAC350F}" vid="{90EB90FE-65EE-4F60-BC20-045149646BE1}"/>
    </a:ext>
  </a:extLst>
</a:theme>
</file>

<file path=ppt/theme/theme2.xml><?xml version="1.0" encoding="utf-8"?>
<a:theme xmlns:a="http://schemas.openxmlformats.org/drawingml/2006/main" name="1_RocketMind - Imaginery">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RocketMind</Template>
  <TotalTime>0</TotalTime>
  <Words>677</Words>
  <Application>Microsoft Office PowerPoint</Application>
  <PresentationFormat>Widescreen</PresentationFormat>
  <Paragraphs>86</Paragraphs>
  <Slides>15</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Arial</vt:lpstr>
      <vt:lpstr>Calibri</vt:lpstr>
      <vt:lpstr>Calibri Light</vt:lpstr>
      <vt:lpstr>Montserrat</vt:lpstr>
      <vt:lpstr>Montserrat SemiBold</vt:lpstr>
      <vt:lpstr>RocketMind</vt:lpstr>
      <vt:lpstr>1_RocketMind - Imaginery</vt:lpstr>
      <vt:lpstr>Introduction to GitHub Copilot</vt:lpstr>
      <vt:lpstr>01</vt:lpstr>
      <vt:lpstr>Productivity Gains Over Time</vt:lpstr>
      <vt:lpstr>02</vt:lpstr>
      <vt:lpstr>Success Factors and Challenges</vt:lpstr>
      <vt:lpstr>03</vt:lpstr>
      <vt:lpstr>Maximizing Copilot's Value</vt:lpstr>
      <vt:lpstr>04</vt:lpstr>
      <vt:lpstr>Adopting Copilot in Teams</vt:lpstr>
      <vt:lpstr>05</vt:lpstr>
      <vt:lpstr>When Copilot Falls Short</vt:lpstr>
      <vt:lpstr>06</vt:lpstr>
      <vt:lpstr>Next Steps for Teams</vt:lpstr>
      <vt:lpstr>07</vt:lpstr>
      <vt:lpstr>Key Takeaways and Final Thoughts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Ruben Toribio Gallardo</dc:creator>
  <cp:lastModifiedBy>Ruben Toribio</cp:lastModifiedBy>
  <cp:revision>2</cp:revision>
  <dcterms:created xsi:type="dcterms:W3CDTF">2025-05-06T12:13:45Z</dcterms:created>
  <dcterms:modified xsi:type="dcterms:W3CDTF">2025-05-07T17:32:52Z</dcterms:modified>
</cp:coreProperties>
</file>